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Roboto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oboto-bold.fntdata"/><Relationship Id="rId32" Type="http://schemas.openxmlformats.org/officeDocument/2006/relationships/slide" Target="slides/slide27.xml"/><Relationship Id="rId76" Type="http://schemas.openxmlformats.org/officeDocument/2006/relationships/font" Target="fonts/Roboto-regular.fntdata"/><Relationship Id="rId35" Type="http://schemas.openxmlformats.org/officeDocument/2006/relationships/slide" Target="slides/slide30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9.xml"/><Relationship Id="rId78" Type="http://schemas.openxmlformats.org/officeDocument/2006/relationships/font" Target="fonts/Roboto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9265c34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9265c34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d9265c34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d9265c34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d9265c34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d9265c34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d9265c34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dd9265c34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d9265c34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d9265c34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d9265c34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d9265c34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d9265c34f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d9265c34f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e6ae9ac2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e6ae9ac2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e6ae9ac2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e6ae9ac2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e6ae9ac2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e6ae9ac2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c20a939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c20a939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c0a5e9db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c0a5e9db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bc0b1051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bc0b1051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bc0b1051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bc0b1051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bc0b1051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bc0b1051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e6ae9ac2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e6ae9ac2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bc0b1051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bc0b1051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e6ae9ac2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e6ae9ac2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e6ae9ac2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e6ae9ac2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c0b1051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c0b1051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dc0a5e9db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dc0a5e9db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c20a939f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c20a939f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bc0b1051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bc0b1051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Chis realizes he can’t just assume a </a:t>
            </a:r>
            <a:r>
              <a:rPr lang="en"/>
              <a:t>privileged</a:t>
            </a:r>
            <a:r>
              <a:rPr lang="en"/>
              <a:t> role.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bc0b105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dbc0b105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bc0b1051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bc0b1051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bc0b1051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bc0b1051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bc0b1051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bc0b1051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bc0b1051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bc0b1051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bc0b1051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bc0b1051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bc0b1051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bc0b1051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bc0b1051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bc0b1051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bc0b1051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bc0b1051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03daf6a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03daf6a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bc0b1051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bc0b1051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bc0b1051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bc0b1051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bc0b1051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bc0b1051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bc0b1051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bc0b1051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dbc0b1051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dbc0b1051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bc0b1051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bc0b1051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bc0b1051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bc0b1051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dbc0b1051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dbc0b1051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bc0b1051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bc0b1051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03daf6ab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03daf6ab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d9265c3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d9265c3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03daf6a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03daf6a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03daf6ab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03daf6ab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03daf6a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03daf6a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03daf6a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03daf6a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03daf6ab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03daf6ab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03daf6a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03daf6a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03daf6ab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e03daf6ab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03daf6ab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03daf6ab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03daf6ab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03daf6ab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03daf6ab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03daf6ab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d9265c34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d9265c34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e03daf6ab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e03daf6ab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03daf6ab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03daf6ab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03daf6ab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e03daf6ab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03daf6ab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e03daf6ab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bf4ea12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bf4ea12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bf4ea129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bf4ea12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bf4ea12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bf4ea12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dbf4ea129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dbf4ea129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bf4ea129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dbf4ea129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go hard-core security and for service accounts also have a virtual software otp in addition to api secret keys. More work to setup but technically possible. Although you’d probably benefit more from a regular credential rotation.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bf4ea129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dbf4ea129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d9265c34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d9265c34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e6ae9ac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de6ae9ac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d9265c34f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d9265c34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c0a5e9db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c0a5e9db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wasp.org/www-community/attacks/Server_Side_Request_Forgery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opsdisk/cloud_metadata_extractor/blob/master/abusing_cloud_metadata_urls-bsides_satx_2019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aws.amazon.com/AWSEC2/latest/UserGuide/instancedata-data-categories.html" TargetMode="External"/><Relationship Id="rId4" Type="http://schemas.openxmlformats.org/officeDocument/2006/relationships/hyperlink" Target="https://github.com/opsdisk/cloud_metadata_extractor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bv1jpSiP-8tfmR0BGZ-EcK2H6gdOvYeb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rodneybeede.com/curriculum%20vitae/bio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aws.amazon.com/AWSEC2/latest/UserGuide/configuring-instance-metadata-service.html" TargetMode="External"/><Relationship Id="rId4" Type="http://schemas.openxmlformats.org/officeDocument/2006/relationships/hyperlink" Target="https://aws.amazon.com/blogs/security/defense-in-depth-open-firewalls-reverse-proxies-ssrf-vulnerabilities-ec2-instance-metadata-service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aws.amazon.com/guardduty/latest/ug/guardduty_finding-types-iam.html#unauthorizedaccess-iam-instancecredentialexfiltration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sKsbCnmFIc6AM3xoYEMDspZXBZSfcTAt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blog.lightspin.io/aws-iam-groups-authorization-bypass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6.png"/><Relationship Id="rId5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Relationship Id="rId5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ocs.github.com/en/code-security/secret-security/about-secret-scanning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endgame.readthedocs.io/en/latest/" TargetMode="External"/><Relationship Id="rId4" Type="http://schemas.openxmlformats.org/officeDocument/2006/relationships/image" Target="../media/image63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aws.amazon.com/premiumsupport/knowledge-center/potential-account-compromise/" TargetMode="External"/><Relationship Id="rId4" Type="http://schemas.openxmlformats.org/officeDocument/2006/relationships/hyperlink" Target="https://cloud.google.com/security/compromised-credentials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rodneybeede.com/security/google_spreadsheet_vuln_-_csrf_and_json_hijacking_allows_data_theft.html" TargetMode="External"/><Relationship Id="rId4" Type="http://schemas.openxmlformats.org/officeDocument/2006/relationships/image" Target="../media/image5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techrepublic.com/article/phishing-attack-impersonates-amazon-web-services-to-steal-user-credentials/" TargetMode="External"/><Relationship Id="rId4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Relationship Id="rId4" Type="http://schemas.openxmlformats.org/officeDocument/2006/relationships/hyperlink" Target="https://docs.aws.amazon.com/IAM/latest/UserGuide/id_credentials_mfa_configure-api-require.html" TargetMode="External"/><Relationship Id="rId5" Type="http://schemas.openxmlformats.org/officeDocument/2006/relationships/hyperlink" Target="https://aws.amazon.com/premiumsupport/knowledge-center/authenticate-mfa-cli/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ithub.com/RhinoSecurityLabs/cloudgoa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PeArYK21aaWo78m_nGclumJmeV_VDmnE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Common Cloud Vulnerabilities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Rodney Beede</a:t>
            </a:r>
            <a:br>
              <a:rPr lang="en"/>
            </a:br>
            <a:r>
              <a:rPr lang="en"/>
              <a:t>BSides SATX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Day Improvements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325" y="1173825"/>
            <a:ext cx="5498675" cy="34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96" y="0"/>
            <a:ext cx="78288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345" y="0"/>
            <a:ext cx="474330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71" y="0"/>
            <a:ext cx="74896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6136275" y="4505300"/>
            <a:ext cx="2696100" cy="3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https://docs.aws.amazon.com/AmazonS3/latest/userguide/access-control-block-public-access.html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52375"/>
            <a:ext cx="500062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Just AWS - Other Cloud Vendors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968973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00" y="1152475"/>
            <a:ext cx="357985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/>
          <p:nvPr/>
        </p:nvSpPr>
        <p:spPr>
          <a:xfrm>
            <a:off x="5701325" y="2548675"/>
            <a:ext cx="959700" cy="624000"/>
          </a:xfrm>
          <a:prstGeom prst="wedgeRectCallout">
            <a:avLst>
              <a:gd fmla="val -60342" name="adj1"/>
              <a:gd fmla="val 20219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SSRF (Server-Side Request Forgery)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15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Abuse functionality on the server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○"/>
            </a:pPr>
            <a:r>
              <a:rPr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 or update internal resources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●"/>
            </a:pPr>
            <a:r>
              <a:rPr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Attacker supplies a URL to the web server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○"/>
            </a:pPr>
            <a:r>
              <a:rPr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Returns sensitive internal information</a:t>
            </a:r>
            <a:endParaRPr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●"/>
            </a:pPr>
            <a:r>
              <a:rPr i="1"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 sz="13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https://owasp.org/www-community/attacks/Server_Side_Request_Forgery</a:t>
            </a:r>
            <a:r>
              <a:rPr i="1" lang="en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i="1" sz="13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00" y="3438250"/>
            <a:ext cx="701950" cy="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250" y="3561199"/>
            <a:ext cx="91814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2225" y="3362046"/>
            <a:ext cx="1457250" cy="97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2100" y="3595725"/>
            <a:ext cx="1391776" cy="8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4057" y="3561200"/>
            <a:ext cx="1291450" cy="10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355925" y="4291275"/>
            <a:ext cx="9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</a:t>
            </a:r>
            <a:endParaRPr/>
          </a:p>
        </p:txBody>
      </p:sp>
      <p:sp>
        <p:nvSpPr>
          <p:cNvPr id="160" name="Google Shape;160;p28"/>
          <p:cNvSpPr txBox="1"/>
          <p:nvPr/>
        </p:nvSpPr>
        <p:spPr>
          <a:xfrm>
            <a:off x="1730238" y="4296525"/>
            <a:ext cx="162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Firewall</a:t>
            </a:r>
            <a:br>
              <a:rPr lang="en"/>
            </a:br>
            <a:r>
              <a:rPr i="1" lang="en"/>
              <a:t>Allows port 443</a:t>
            </a:r>
            <a:endParaRPr i="1"/>
          </a:p>
        </p:txBody>
      </p:sp>
      <p:sp>
        <p:nvSpPr>
          <p:cNvPr id="161" name="Google Shape;161;p28"/>
          <p:cNvSpPr txBox="1"/>
          <p:nvPr/>
        </p:nvSpPr>
        <p:spPr>
          <a:xfrm>
            <a:off x="3633550" y="4309700"/>
            <a:ext cx="20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Vulnerable Website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6667150" y="3161000"/>
            <a:ext cx="187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Only Servers</a:t>
            </a:r>
            <a:endParaRPr/>
          </a:p>
        </p:txBody>
      </p:sp>
      <p:cxnSp>
        <p:nvCxnSpPr>
          <p:cNvPr id="163" name="Google Shape;163;p28"/>
          <p:cNvCxnSpPr>
            <a:stCxn id="154" idx="3"/>
            <a:endCxn id="156" idx="1"/>
          </p:cNvCxnSpPr>
          <p:nvPr/>
        </p:nvCxnSpPr>
        <p:spPr>
          <a:xfrm>
            <a:off x="1166049" y="3847550"/>
            <a:ext cx="275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8"/>
          <p:cNvCxnSpPr>
            <a:stCxn id="156" idx="3"/>
            <a:endCxn id="158" idx="1"/>
          </p:cNvCxnSpPr>
          <p:nvPr/>
        </p:nvCxnSpPr>
        <p:spPr>
          <a:xfrm>
            <a:off x="5379475" y="3847496"/>
            <a:ext cx="834600" cy="25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8"/>
          <p:cNvCxnSpPr>
            <a:stCxn id="156" idx="3"/>
            <a:endCxn id="157" idx="0"/>
          </p:cNvCxnSpPr>
          <p:nvPr/>
        </p:nvCxnSpPr>
        <p:spPr>
          <a:xfrm flipH="1" rot="10800000">
            <a:off x="5379475" y="3595796"/>
            <a:ext cx="288840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8"/>
          <p:cNvSpPr txBox="1"/>
          <p:nvPr/>
        </p:nvSpPr>
        <p:spPr>
          <a:xfrm>
            <a:off x="974750" y="2766713"/>
            <a:ext cx="3037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https://example.com/qparam=</a:t>
            </a:r>
            <a:r>
              <a:rPr lang="en" sz="1700">
                <a:solidFill>
                  <a:srgbClr val="FF9900"/>
                </a:solidFill>
              </a:rPr>
              <a:t>http://</a:t>
            </a:r>
            <a:r>
              <a:rPr b="1" lang="en" sz="1700">
                <a:solidFill>
                  <a:srgbClr val="FF9900"/>
                </a:solidFill>
              </a:rPr>
              <a:t>10.2.3.4:</a:t>
            </a:r>
            <a:r>
              <a:rPr b="1" lang="en" sz="1700">
                <a:solidFill>
                  <a:srgbClr val="B45F06"/>
                </a:solidFill>
              </a:rPr>
              <a:t>8888</a:t>
            </a:r>
            <a:r>
              <a:rPr lang="en" sz="1700"/>
              <a:t>/admin/console.cgi</a:t>
            </a:r>
            <a:endParaRPr sz="1700"/>
          </a:p>
        </p:txBody>
      </p:sp>
      <p:sp>
        <p:nvSpPr>
          <p:cNvPr id="167" name="Google Shape;167;p28"/>
          <p:cNvSpPr/>
          <p:nvPr/>
        </p:nvSpPr>
        <p:spPr>
          <a:xfrm>
            <a:off x="8640150" y="84675"/>
            <a:ext cx="431100" cy="431100"/>
          </a:xfrm>
          <a:prstGeom prst="star32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 New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SSRF is a well known vulnerability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Many have documented cloud metadata attacks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Recommend BSidesSATX 2019 talk “There’s No Place Like 169.254.169.254 Ab(using) Cloud Metadata URLs” by Brennon Thomas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https://github.com/opsdisk/cloud_metadata_extractor/blob/master/abusing_cloud_metadata_urls-bsides_satx_2019.pdf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Well known, but not always easy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Requires web site to have “web browser” like functionality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Or poorly configured HTTP load balancer / reverse proxy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Downloading resource on behalf of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XML XXE injection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SSRF -&gt; Internal Network Access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Port scanning, accessing other servers protocols,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Bug bounties apparently pay well for finding this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Metadata URLs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http://169.254.169.254/latest/meta-data/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AWS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OpenStack (also has http://fe80::a9fe:a9fe)</a:t>
            </a:r>
            <a:br>
              <a:rPr lang="en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http://169.254.169.254/metadata/instance?api-version=2018-04-02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Azure (requires extra header so some SSRF may be limited)</a:t>
            </a:r>
            <a:br>
              <a:rPr lang="en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http://169.254.169.254/latest/meta-data/iam/security-credentials/</a:t>
            </a:r>
            <a:r>
              <a:rPr i="1" lang="en"/>
              <a:t>{role}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AWS EC2 instance profile (role) credentials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http://169.254.169.254/latest/meta-data/identity-credentials/ec2/security-credentials/ec2-instance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Another AWS credential but not typically </a:t>
            </a:r>
            <a:r>
              <a:rPr lang="en" u="sng">
                <a:solidFill>
                  <a:schemeClr val="hlink"/>
                </a:solidFill>
                <a:hlinkClick r:id="rId3"/>
              </a:rPr>
              <a:t>helpful to attackers</a:t>
            </a:r>
            <a:br>
              <a:rPr lang="en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http://metadata.google.internal/computeMetadata/v1beta1/instance/service-accounts/default/token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Google Cloud</a:t>
            </a:r>
            <a:br>
              <a:rPr lang="en"/>
            </a:b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Again, checkout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https://github.com/opsdisk/cloud_metadata_extractor/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Brennon Thomas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6951050" y="0"/>
            <a:ext cx="2193000" cy="25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solidFill>
                  <a:srgbClr val="FF9900"/>
                </a:solidFill>
              </a:rPr>
              <a:t>Demo </a:t>
            </a:r>
            <a:r>
              <a:rPr lang="en" sz="2220"/>
              <a:t>- SSRF</a:t>
            </a:r>
            <a:endParaRPr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2220"/>
              <a:t>(you may need to download the video locally for best quality)</a:t>
            </a:r>
            <a:endParaRPr i="1" sz="2220"/>
          </a:p>
        </p:txBody>
      </p:sp>
      <p:pic>
        <p:nvPicPr>
          <p:cNvPr id="185" name="Google Shape;185;p31" title="BSidesSATX2021 Common Cloud Vulnerabilities - Demo SSRF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Technical walkthroughs of common cloud application and environment vulnerabilities. Demonstrations of vulnerable systems in a cloud, how attackers exploit them, and preventative recommendations.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https://www.rodneybeede.com/curriculum%20vitae/bio.html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(Offline Backup)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1170125"/>
            <a:ext cx="77628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Demo - SSRF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7529"/>
            <a:ext cx="9144002" cy="110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Demo - SSRF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Pacu - enumeration tool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 it stolen creds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finds what you can access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25" y="2483125"/>
            <a:ext cx="8395974" cy="50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21" y="3126800"/>
            <a:ext cx="4338450" cy="18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Demo - SSRF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1336"/>
            <a:ext cx="9144000" cy="19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27525"/>
            <a:ext cx="9143999" cy="1652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Mitigations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has added a defense (released 2019):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Instance Metadata Service (IMDS) turned off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IMDSv1 enabled (vulnerable to SSRF)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IMDSv2 required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Requires extra PUT to get a token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Then your request http://169.254.169.254 with token header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/>
              <a:t>Thwarts SSRF because many vulnerable web apps don’t support PUT client requests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“Configure the instance metadata service”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https://docs.aws.amazon.com/AWSEC2/latest/UserGuide/configuring-instance-metadata-service.html</a:t>
            </a:r>
            <a:r>
              <a:rPr lang="en"/>
              <a:t>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https://aws.amazon.com/blogs/security/defense-in-depth-open-firewalls-reverse-proxies-ssrf-vulnerabilities-ec2-instance-metadata-service/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Mitigations - Other Clouds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Azure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Already requires extra header </a:t>
            </a:r>
            <a:r>
              <a:rPr i="1" lang="en" sz="1800"/>
              <a:t>Metadata=true</a:t>
            </a:r>
            <a:endParaRPr i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https://docs.microsoft.com/en-us/azure/virtual-machines/windows/instance-metadata-service?tabs=windows</a:t>
            </a:r>
            <a:endParaRPr i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Google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Also requires extra header </a:t>
            </a:r>
            <a:r>
              <a:rPr i="1" lang="en" sz="1800"/>
              <a:t>Metadata-Flavor: Google</a:t>
            </a:r>
            <a:endParaRPr i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https://cloud.google.com/compute/docs/storing-retrieving-metadata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 Detection &amp; Alarming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GuardDuty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Unauthorized Access: IAM User/Instance Credential Exfiltration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Won’t alarm if attacker uses your creds from their own EC2 instance though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AWS CloudTrail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custom alarm if an API is called outside your VPC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IAM Permission Pitfalls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Mistakes made by customers that permit unexpected actions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Granting too much permission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Unknowingly granting permission to give permission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Let them create EC2 instances or Lambdas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They pass admin access as an instance profile/role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Not understanding to whom we gave permission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lphaLcPeriod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arn:aws:iam::408844262892:user/chris-cgidp2jpdix320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1" lang="en"/>
              <a:t>Not the same as</a:t>
            </a:r>
            <a:endParaRPr b="1"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AutoNum type="alphaLcPeriod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rn:aws:iam::408844262892:root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1" lang="en"/>
              <a:t>And the above doesn’t mean what you think either</a:t>
            </a:r>
            <a:endParaRPr b="1" i="1"/>
          </a:p>
        </p:txBody>
      </p:sp>
      <p:sp>
        <p:nvSpPr>
          <p:cNvPr id="237" name="Google Shape;237;p39"/>
          <p:cNvSpPr/>
          <p:nvPr/>
        </p:nvSpPr>
        <p:spPr>
          <a:xfrm>
            <a:off x="8640150" y="84675"/>
            <a:ext cx="431100" cy="431100"/>
          </a:xfrm>
          <a:prstGeom prst="star32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FF9900"/>
                </a:solidFill>
              </a:rPr>
              <a:t>Demo </a:t>
            </a:r>
            <a:r>
              <a:rPr lang="en"/>
              <a:t>- IAM Escalation</a:t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AssumeRole without a Resource restriction</a:t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75" y="1920625"/>
            <a:ext cx="28384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395850" y="0"/>
            <a:ext cx="17481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IAM Escalation Video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(you may need to download for quality)</a:t>
            </a:r>
            <a:endParaRPr i="1"/>
          </a:p>
        </p:txBody>
      </p:sp>
      <p:pic>
        <p:nvPicPr>
          <p:cNvPr id="250" name="Google Shape;250;p41" title="BSidesSATX2021 Common Cloud Vulnerabilities - Demo IAM PrivEsc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Vulnerabilities such as: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Insecure Object Storage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Why this is still an issue?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Newer mitigating controls today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SSRF (Server-Side Request Forgery)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Metadata URL leaks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Internal VPC network scanning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Exploit detection and alarming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IAM Permission Pitfalls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Mistakes made by customers that permit unexpected actions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Assume a role of world power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Deny vs Allow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When is a deny not the end?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API Key Theft and Backdoors to Watch Out for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Source code, Instance roles, etc.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How a backdoor is installed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What to look for in a compromised account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JSONP Theft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The road to stolen SaaS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Supply Chain (e.g. third party library) Dependency Exploits</a:t>
            </a:r>
            <a:endParaRPr sz="1100">
              <a:solidFill>
                <a:schemeClr val="dk1"/>
              </a:solidFill>
            </a:endParaRPr>
          </a:p>
          <a:p>
            <a:pPr indent="-28273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Lack of MFA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Compromising your password resets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Attacking your SAML/Federation identity</a:t>
            </a:r>
            <a:endParaRPr sz="1100">
              <a:solidFill>
                <a:schemeClr val="dk1"/>
              </a:solidFill>
            </a:endParaRPr>
          </a:p>
          <a:p>
            <a:pPr indent="-282733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lphaLcPeriod"/>
            </a:pPr>
            <a:r>
              <a:rPr lang="en" sz="1100">
                <a:solidFill>
                  <a:schemeClr val="dk1"/>
                </a:solidFill>
              </a:rPr>
              <a:t>Do your policies check if 2FA was used?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(Offline) - IAM Escalation</a:t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105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72727"/>
            <a:ext cx="6905317" cy="261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(Offline) - IAM Escalation</a:t>
            </a:r>
            <a:endParaRPr/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Uses this role to get to role cg-debug-role</a:t>
            </a:r>
            <a:endParaRPr/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840938"/>
            <a:ext cx="30956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065" y="1586869"/>
            <a:ext cx="1835065" cy="4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0625" y="1919621"/>
            <a:ext cx="2511975" cy="18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2988" y="3812963"/>
            <a:ext cx="466725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3"/>
          <p:cNvSpPr/>
          <p:nvPr/>
        </p:nvSpPr>
        <p:spPr>
          <a:xfrm>
            <a:off x="3061500" y="2962125"/>
            <a:ext cx="1708200" cy="40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(Offline) - IAM Escalation</a:t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1026"/>
            <a:ext cx="8388624" cy="18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(Offline) - IAM Escalation</a:t>
            </a:r>
            <a:endParaRPr/>
          </a:p>
        </p:txBody>
      </p:sp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989325"/>
            <a:ext cx="743902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r>
              <a:rPr lang="en"/>
              <a:t>(Offline) </a:t>
            </a:r>
            <a:r>
              <a:rPr lang="en"/>
              <a:t>- IAM Escalation</a:t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47" y="1152475"/>
            <a:ext cx="4193650" cy="36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/>
          <p:nvPr/>
        </p:nvSpPr>
        <p:spPr>
          <a:xfrm>
            <a:off x="5517325" y="2876950"/>
            <a:ext cx="3440100" cy="1097700"/>
          </a:xfrm>
          <a:prstGeom prst="wedgeRectCallout">
            <a:avLst>
              <a:gd fmla="val -80123" name="adj1"/>
              <a:gd fmla="val 8147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“chris” has maliciously added AdministratorAccess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IAM - Deny vs Allow</a:t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“An explicit deny in either of these policies overrides the allow”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</a:t>
            </a:r>
            <a:r>
              <a:rPr lang="en"/>
              <a:t>Policy evaluation logic” - AWS Identity and Access Management User Guide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238" y="2116575"/>
            <a:ext cx="3893524" cy="28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is a Deny not the End?</a:t>
            </a:r>
            <a:endParaRPr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 flipH="1">
            <a:off x="2526800" y="4658800"/>
            <a:ext cx="6225000" cy="3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VADER EPISODE 1: SHARDS OF THE PAST - A STAR WARS THEORY FAN-FILM</a:t>
            </a:r>
            <a:br>
              <a:rPr lang="en"/>
            </a:br>
            <a:r>
              <a:rPr lang="en"/>
              <a:t>https://www.youtube.com/watch?v=Ey68aMOV9gc</a:t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082153"/>
            <a:ext cx="6326798" cy="355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IAM Group versus User Resources</a:t>
            </a:r>
            <a:endParaRPr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Presenting the Risk: Do You Know About this AWS Authorization Misuse?”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 Azarzar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https://blog.lightspin.io/aws-iam-groups-authorization-bypass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Accessed June 5, 2021</a:t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25" y="2375213"/>
            <a:ext cx="21907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8325" y="2403938"/>
            <a:ext cx="18669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8450" y="3751250"/>
            <a:ext cx="1866900" cy="43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6100" y="3459846"/>
            <a:ext cx="2719750" cy="161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49"/>
          <p:cNvCxnSpPr/>
          <p:nvPr/>
        </p:nvCxnSpPr>
        <p:spPr>
          <a:xfrm>
            <a:off x="2801250" y="3383250"/>
            <a:ext cx="41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49"/>
          <p:cNvCxnSpPr>
            <a:endCxn id="311" idx="1"/>
          </p:cNvCxnSpPr>
          <p:nvPr/>
        </p:nvCxnSpPr>
        <p:spPr>
          <a:xfrm flipH="1" rot="10800000">
            <a:off x="2834350" y="3966660"/>
            <a:ext cx="1214100" cy="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49"/>
          <p:cNvCxnSpPr/>
          <p:nvPr/>
        </p:nvCxnSpPr>
        <p:spPr>
          <a:xfrm>
            <a:off x="2895875" y="4608800"/>
            <a:ext cx="3146700" cy="0"/>
          </a:xfrm>
          <a:prstGeom prst="straightConnector1">
            <a:avLst/>
          </a:prstGeom>
          <a:noFill/>
          <a:ln cap="flat" cmpd="sng" w="952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49"/>
          <p:cNvSpPr/>
          <p:nvPr/>
        </p:nvSpPr>
        <p:spPr>
          <a:xfrm>
            <a:off x="690850" y="3108825"/>
            <a:ext cx="43203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9"/>
          <p:cNvSpPr/>
          <p:nvPr/>
        </p:nvSpPr>
        <p:spPr>
          <a:xfrm>
            <a:off x="710775" y="3776975"/>
            <a:ext cx="51993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9"/>
          <p:cNvSpPr/>
          <p:nvPr/>
        </p:nvSpPr>
        <p:spPr>
          <a:xfrm>
            <a:off x="6094600" y="3393728"/>
            <a:ext cx="2925300" cy="167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51C7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Check - Legit Employee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1075"/>
            <a:ext cx="5010150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450" y="1940050"/>
            <a:ext cx="2625625" cy="30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6375" y="1111950"/>
            <a:ext cx="3669150" cy="8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Terminated Access Correctly Denied</a:t>
            </a:r>
            <a:endParaRPr/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98725"/>
            <a:ext cx="49815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975" y="2064375"/>
            <a:ext cx="2546707" cy="28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463" y="1227175"/>
            <a:ext cx="313372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Terminology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IaaS = Infrastructure as a Service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SaaS = Software as a Service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EC2 == Compute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Bucket = Object Storage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cloud vendor terms, same principals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 into Group - RegularEmployees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152475"/>
            <a:ext cx="4402357" cy="360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HelpDeskEmployeeResetPassword</a:t>
            </a:r>
            <a:endParaRPr/>
          </a:p>
        </p:txBody>
      </p:sp>
      <p:sp>
        <p:nvSpPr>
          <p:cNvPr id="346" name="Google Shape;34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Part of their help desk job</a:t>
            </a:r>
            <a:endParaRPr/>
          </a:p>
        </p:txBody>
      </p: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75" y="1601113"/>
            <a:ext cx="61531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 Management (Full Admins)</a:t>
            </a:r>
            <a:endParaRPr/>
          </a:p>
        </p:txBody>
      </p:sp>
      <p:sp>
        <p:nvSpPr>
          <p:cNvPr id="353" name="Google Shape;35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3" y="1114425"/>
            <a:ext cx="871537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Denied a “Group”</a:t>
            </a:r>
            <a:endParaRPr/>
          </a:p>
        </p:txBody>
      </p:sp>
      <p:pic>
        <p:nvPicPr>
          <p:cNvPr id="360" name="Google Shape;3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38" y="1128713"/>
            <a:ext cx="595312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Expect</a:t>
            </a:r>
            <a:endParaRPr/>
          </a:p>
        </p:txBody>
      </p:sp>
      <p:sp>
        <p:nvSpPr>
          <p:cNvPr id="366" name="Google Shape;36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8" y="1152483"/>
            <a:ext cx="813199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Actually Get</a:t>
            </a:r>
            <a:endParaRPr/>
          </a:p>
        </p:txBody>
      </p:sp>
      <p:sp>
        <p:nvSpPr>
          <p:cNvPr id="373" name="Google Shape;373;p57"/>
          <p:cNvSpPr txBox="1"/>
          <p:nvPr>
            <p:ph idx="1" type="body"/>
          </p:nvPr>
        </p:nvSpPr>
        <p:spPr>
          <a:xfrm>
            <a:off x="311700" y="2144575"/>
            <a:ext cx="8520600" cy="24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 error message at all!</a:t>
            </a:r>
            <a:endParaRPr/>
          </a:p>
        </p:txBody>
      </p:sp>
      <p:pic>
        <p:nvPicPr>
          <p:cNvPr id="374" name="Google Shape;3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1506"/>
            <a:ext cx="9144000" cy="939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00" y="2618500"/>
            <a:ext cx="1902913" cy="24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738" y="2618488"/>
            <a:ext cx="300037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Why?</a:t>
            </a:r>
            <a:endParaRPr/>
          </a:p>
        </p:txBody>
      </p:sp>
      <p:sp>
        <p:nvSpPr>
          <p:cNvPr id="382" name="Google Shape;38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sz="1200">
                <a:solidFill>
                  <a:srgbClr val="010C31"/>
                </a:solidFill>
                <a:highlight>
                  <a:srgbClr val="FFFFFF"/>
                </a:highlight>
              </a:rPr>
              <a:t>AWS treats groups as a separate object, and they don’t treat a user as part of a group when it comes to deny rules.”</a:t>
            </a:r>
            <a:endParaRPr sz="1200">
              <a:solidFill>
                <a:srgbClr val="010C3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10C3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10C3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10C3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0C31"/>
                </a:solidFill>
                <a:highlight>
                  <a:srgbClr val="FFFFFF"/>
                </a:highlight>
              </a:rPr>
              <a:t>We were only denying access when passing the “Resource”  </a:t>
            </a:r>
            <a:r>
              <a:rPr i="1" lang="en" sz="1200">
                <a:solidFill>
                  <a:srgbClr val="010C31"/>
                </a:solidFill>
                <a:highlight>
                  <a:srgbClr val="FFFFFF"/>
                </a:highlight>
              </a:rPr>
              <a:t>group/Management</a:t>
            </a:r>
            <a:r>
              <a:rPr lang="en" sz="1200">
                <a:solidFill>
                  <a:srgbClr val="010C31"/>
                </a:solidFill>
                <a:highlight>
                  <a:srgbClr val="FFFFFF"/>
                </a:highlight>
              </a:rPr>
              <a:t>  to an API call.</a:t>
            </a:r>
            <a:endParaRPr sz="1200">
              <a:solidFill>
                <a:srgbClr val="010C3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0C31"/>
                </a:solidFill>
                <a:highlight>
                  <a:srgbClr val="FFFFFF"/>
                </a:highlight>
              </a:rPr>
              <a:t>What did we pass to iam:UpdateLoginProfile ?</a:t>
            </a:r>
            <a:endParaRPr sz="1200">
              <a:solidFill>
                <a:srgbClr val="010C3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0C31"/>
                </a:solidFill>
                <a:highlight>
                  <a:srgbClr val="FFFFFF"/>
                </a:highlight>
              </a:rPr>
              <a:t>--user-name Manager2</a:t>
            </a:r>
            <a:endParaRPr sz="1200">
              <a:solidFill>
                <a:srgbClr val="010C3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0C31"/>
                </a:solidFill>
                <a:highlight>
                  <a:srgbClr val="FFFFFF"/>
                </a:highlight>
              </a:rPr>
              <a:t>Which translates to:</a:t>
            </a:r>
            <a:endParaRPr sz="1200">
              <a:solidFill>
                <a:srgbClr val="010C3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10C31"/>
                </a:solidFill>
                <a:highlight>
                  <a:srgbClr val="FFFFFF"/>
                </a:highlight>
              </a:rPr>
              <a:t>	arn:aws:iam::408844262892:</a:t>
            </a:r>
            <a:r>
              <a:rPr b="1" lang="en" sz="1300">
                <a:solidFill>
                  <a:srgbClr val="990000"/>
                </a:solidFill>
                <a:highlight>
                  <a:srgbClr val="FFFFFF"/>
                </a:highlight>
              </a:rPr>
              <a:t>user</a:t>
            </a:r>
            <a:r>
              <a:rPr lang="en" sz="1200">
                <a:solidFill>
                  <a:srgbClr val="010C31"/>
                </a:solidFill>
                <a:highlight>
                  <a:srgbClr val="FFFFFF"/>
                </a:highlight>
              </a:rPr>
              <a:t>/Manager2</a:t>
            </a:r>
            <a:endParaRPr sz="1200">
              <a:solidFill>
                <a:srgbClr val="010C31"/>
              </a:solidFill>
              <a:highlight>
                <a:srgbClr val="FFFFFF"/>
              </a:highlight>
            </a:endParaRPr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90688"/>
            <a:ext cx="7162800" cy="1000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IAM - Protections</a:t>
            </a:r>
            <a:endParaRPr/>
          </a:p>
        </p:txBody>
      </p:sp>
      <p:sp>
        <p:nvSpPr>
          <p:cNvPr id="389" name="Google Shape;38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Won’t lie, IAM can get complex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 for help if you need it or even for a second opinion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 to help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Access Advisor (comes built-in with AWS)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IAM Policy Simulator </a:t>
            </a:r>
            <a:r>
              <a:rPr lang="en"/>
              <a:t>(comes built-in with AWS)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Key Theft and Backdoors to Watch Out for</a:t>
            </a:r>
            <a:endParaRPr/>
          </a:p>
        </p:txBody>
      </p:sp>
      <p:sp>
        <p:nvSpPr>
          <p:cNvPr id="395" name="Google Shape;395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How’d they steal my creds?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repository with hard-coded credentials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Github and AWS actually auto-scan for this now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AWS </a:t>
            </a:r>
            <a:r>
              <a:rPr b="1" i="1" lang="en"/>
              <a:t>may </a:t>
            </a:r>
            <a:r>
              <a:rPr lang="en"/>
              <a:t>auto-disable those </a:t>
            </a:r>
            <a:r>
              <a:rPr lang="en"/>
              <a:t>exposed</a:t>
            </a:r>
            <a:r>
              <a:rPr lang="en"/>
              <a:t> credentials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https://docs.github.com/en/code-security/secret-security/about-secret-scanning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Unprotected object storage (e.g. buckets)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SSRF, Web app vulns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Phishing</a:t>
            </a:r>
            <a:endParaRPr/>
          </a:p>
        </p:txBody>
      </p:sp>
      <p:sp>
        <p:nvSpPr>
          <p:cNvPr id="396" name="Google Shape;396;p60"/>
          <p:cNvSpPr/>
          <p:nvPr/>
        </p:nvSpPr>
        <p:spPr>
          <a:xfrm>
            <a:off x="8640150" y="84675"/>
            <a:ext cx="431100" cy="431100"/>
          </a:xfrm>
          <a:prstGeom prst="star32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Backdoors</a:t>
            </a:r>
            <a:endParaRPr/>
          </a:p>
        </p:txBody>
      </p:sp>
      <p:sp>
        <p:nvSpPr>
          <p:cNvPr id="402" name="Google Shape;40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Pacu tool</a:t>
            </a:r>
            <a:endParaRPr/>
          </a:p>
        </p:txBody>
      </p:sp>
      <p:pic>
        <p:nvPicPr>
          <p:cNvPr id="403" name="Google Shape;4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48400"/>
            <a:ext cx="3832025" cy="21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249" y="1752924"/>
            <a:ext cx="4024575" cy="23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it in the news time and time again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insecure ACL settings?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Sharing a bucket publicly to the world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Guess the DNS name and you get access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the name embedded in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During dev it’s easy to just share publicly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Meant to restrict it for prod release later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Confusing User Interfaces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...</a:t>
            </a:r>
            <a:endParaRPr/>
          </a:p>
        </p:txBody>
      </p:sp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Insecure Object Storage</a:t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8640150" y="84675"/>
            <a:ext cx="431100" cy="431100"/>
          </a:xfrm>
          <a:prstGeom prst="star32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Backdoors</a:t>
            </a:r>
            <a:endParaRPr/>
          </a:p>
        </p:txBody>
      </p:sp>
      <p:sp>
        <p:nvSpPr>
          <p:cNvPr id="410" name="Google Shape;410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Lambda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 policies (e.g. buckets, KMS)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VPC configurations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VPN keys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EBS Snapshots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https://endgame.readthedocs.io/en/latest/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command account takeover tool</a:t>
            </a:r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2400" y="621870"/>
            <a:ext cx="2949901" cy="2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2"/>
          <p:cNvSpPr txBox="1"/>
          <p:nvPr/>
        </p:nvSpPr>
        <p:spPr>
          <a:xfrm>
            <a:off x="5857350" y="272027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https://tenor.com/view/oh-my-god-ilove-lucy-omg-shocked-wide-eyes-gif-15506747</a:t>
            </a:r>
            <a:endParaRPr sz="6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Backdoor Intrusion Detection	</a:t>
            </a:r>
            <a:endParaRPr/>
          </a:p>
        </p:txBody>
      </p:sp>
      <p:sp>
        <p:nvSpPr>
          <p:cNvPr id="418" name="Google Shape;418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and alert for any IAM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Policy or Role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Watch for compute stolen credential usage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Compute instance credential used outside of your VPC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Daily audit of configuration changes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AWS Config tool can help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Close the Backdoor?</a:t>
            </a:r>
            <a:endParaRPr/>
          </a:p>
        </p:txBody>
      </p:sp>
      <p:sp>
        <p:nvSpPr>
          <p:cNvPr id="424" name="Google Shape;424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Contact cloud support to help suspend the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Incident response if you can’t get control quickly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May save you unauthorized charges on your bill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Might be faster to open a new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You did leverage “cloud aware” apps right?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You pay for cloud, so use cloudy tools to deploy quickly from scratch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Assuming the attacker didn’t leave traps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An attacker could use cloud triggers to delete your stuff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If you suspect this get extra help from specialists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Time to dig out your “root”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You did have MFA and a password safe I hope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Vendor Guidelines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https://aws.amazon.com/premiumsupport/knowledge-center/potential-account-compromise/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https://cloud.google.com/security/compromised-credentials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Backdoors</a:t>
            </a:r>
            <a:endParaRPr/>
          </a:p>
        </p:txBody>
      </p:sp>
      <p:sp>
        <p:nvSpPr>
          <p:cNvPr id="430" name="Google Shape;430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Again, a new account might be easier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Start with IAM first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Policies, Roles,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Perhaps run a script to quickly lock everything using your root credential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Consult AWS Access Advisor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CloudTrail logs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Assuming the attacker didn’t delete logs </a:t>
            </a:r>
            <a:r>
              <a:rPr lang="en"/>
              <a:t>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Review your bill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Won’t show very recent (hours ago) activity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Verify your backups/snapshots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Proactive - Prevent backups from deletion (Glacier Vault locks)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JSONP Theft (SaaS)</a:t>
            </a:r>
            <a:endParaRPr/>
          </a:p>
        </p:txBody>
      </p:sp>
      <p:sp>
        <p:nvSpPr>
          <p:cNvPr id="436" name="Google Shape;436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just IaaS with vulnerabilities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Despite all those sales pitches on SaaS!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Popular data interchange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Friendly for REST APIs and front-end JavaScript frameworks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JSONP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JSON with Padding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Facilitate</a:t>
            </a:r>
            <a:r>
              <a:rPr lang="en">
                <a:solidFill>
                  <a:schemeClr val="dk1"/>
                </a:solidFill>
              </a:rPr>
              <a:t> cross-domain data sharing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7" name="Google Shape;437;p66"/>
          <p:cNvSpPr/>
          <p:nvPr/>
        </p:nvSpPr>
        <p:spPr>
          <a:xfrm>
            <a:off x="8640150" y="84675"/>
            <a:ext cx="431100" cy="431100"/>
          </a:xfrm>
          <a:prstGeom prst="star32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vs JSONP</a:t>
            </a:r>
            <a:endParaRPr/>
          </a:p>
        </p:txBody>
      </p:sp>
      <p:sp>
        <p:nvSpPr>
          <p:cNvPr id="443" name="Google Shape;443;p67"/>
          <p:cNvSpPr txBox="1"/>
          <p:nvPr>
            <p:ph idx="1" type="body"/>
          </p:nvPr>
        </p:nvSpPr>
        <p:spPr>
          <a:xfrm>
            <a:off x="311700" y="1152475"/>
            <a:ext cx="30432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      JSON</a:t>
            </a:r>
            <a:endParaRPr/>
          </a:p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74" y="1689275"/>
            <a:ext cx="2654901" cy="24652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7"/>
          <p:cNvSpPr txBox="1"/>
          <p:nvPr/>
        </p:nvSpPr>
        <p:spPr>
          <a:xfrm>
            <a:off x="4414475" y="1665625"/>
            <a:ext cx="3643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 JavaScript response to HTTP request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45F06"/>
                </a:solidFill>
              </a:rPr>
              <a:t>google.visualization.Query.setResponse</a:t>
            </a:r>
            <a:r>
              <a:rPr lang="en">
                <a:solidFill>
                  <a:schemeClr val="dk1"/>
                </a:solidFill>
                <a:highlight>
                  <a:schemeClr val="accent4"/>
                </a:highlight>
              </a:rPr>
              <a:t>(</a:t>
            </a:r>
            <a:r>
              <a:rPr lang="en">
                <a:solidFill>
                  <a:schemeClr val="dk1"/>
                </a:solidFill>
              </a:rPr>
              <a:t>"{\"employees\":[{\"firstName\":\"John\",\"lastName\":\"Doe\"},{\"firstName\":\"Anna\",\"lastName\":\"Smith\"},{\"firstName\":\"Peter\",\"lastName\":\"Jones\"}]}"</a:t>
            </a:r>
            <a:r>
              <a:rPr lang="en">
                <a:solidFill>
                  <a:schemeClr val="dk1"/>
                </a:solidFill>
                <a:highlight>
                  <a:schemeClr val="accent4"/>
                </a:highlight>
              </a:rPr>
              <a:t>);</a:t>
            </a:r>
            <a:endParaRPr>
              <a:solidFill>
                <a:schemeClr val="dk1"/>
              </a:solidFill>
              <a:highlight>
                <a:schemeClr val="accent4"/>
              </a:highlight>
            </a:endParaRPr>
          </a:p>
        </p:txBody>
      </p:sp>
      <p:sp>
        <p:nvSpPr>
          <p:cNvPr id="446" name="Google Shape;446;p67"/>
          <p:cNvSpPr txBox="1"/>
          <p:nvPr>
            <p:ph idx="1" type="body"/>
          </p:nvPr>
        </p:nvSpPr>
        <p:spPr>
          <a:xfrm>
            <a:off x="4840225" y="1274375"/>
            <a:ext cx="30432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      JSON</a:t>
            </a:r>
            <a:r>
              <a:rPr b="1" lang="en"/>
              <a:t>P</a:t>
            </a:r>
            <a:endParaRPr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JSON(P) Hijacking</a:t>
            </a:r>
            <a:endParaRPr/>
          </a:p>
        </p:txBody>
      </p:sp>
      <p:sp>
        <p:nvSpPr>
          <p:cNvPr id="452" name="Google Shape;452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Happened to Gmail, Yahoo Mail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Spreadsheets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Google Spreadsheet Vuln - CSRF and JSON Hijacking allows data theft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SaaS vulnerability from 2015</a:t>
            </a:r>
            <a:endParaRPr/>
          </a:p>
        </p:txBody>
      </p:sp>
      <p:pic>
        <p:nvPicPr>
          <p:cNvPr id="453" name="Google Shape;45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75" y="2443775"/>
            <a:ext cx="4069875" cy="26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Victim’s Sensitive Data</a:t>
            </a:r>
            <a:endParaRPr/>
          </a:p>
        </p:txBody>
      </p:sp>
      <p:pic>
        <p:nvPicPr>
          <p:cNvPr id="459" name="Google Shape;4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37" y="1117700"/>
            <a:ext cx="6797926" cy="38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 Gets This</a:t>
            </a:r>
            <a:endParaRPr/>
          </a:p>
        </p:txBody>
      </p:sp>
      <p:pic>
        <p:nvPicPr>
          <p:cNvPr id="465" name="Google Shape;4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162" y="1175750"/>
            <a:ext cx="4959676" cy="39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 Code</a:t>
            </a:r>
            <a:endParaRPr/>
          </a:p>
        </p:txBody>
      </p:sp>
      <p:pic>
        <p:nvPicPr>
          <p:cNvPr id="471" name="Google Shape;4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595" y="1152475"/>
            <a:ext cx="589681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Historically Confusing UI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Who are “Authenticated Users?”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50" y="1694525"/>
            <a:ext cx="56769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Morale of JSONP / SaaS?</a:t>
            </a:r>
            <a:endParaRPr/>
          </a:p>
        </p:txBody>
      </p:sp>
      <p:sp>
        <p:nvSpPr>
          <p:cNvPr id="477" name="Google Shape;47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get complacent just because your cloud solution is SaaS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Did your vendor get a pen test?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the customer’s (your) </a:t>
            </a:r>
            <a:r>
              <a:rPr lang="en"/>
              <a:t>responsibility</a:t>
            </a:r>
            <a:r>
              <a:rPr lang="en"/>
              <a:t>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For securing their account?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For incident response?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Supply Chain Vulnerabilities</a:t>
            </a:r>
            <a:endParaRPr sz="2500"/>
          </a:p>
        </p:txBody>
      </p:sp>
      <p:pic>
        <p:nvPicPr>
          <p:cNvPr id="483" name="Google Shape;4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244335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3"/>
          <p:cNvSpPr txBox="1"/>
          <p:nvPr/>
        </p:nvSpPr>
        <p:spPr>
          <a:xfrm>
            <a:off x="5947900" y="3733425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dk1"/>
                </a:solidFill>
              </a:rPr>
              <a:t>https://www.zdnet.com/article/malicious-npm-packages-caught-installing-remote-access-trojans/</a:t>
            </a:r>
            <a:endParaRPr sz="400"/>
          </a:p>
        </p:txBody>
      </p:sp>
      <p:sp>
        <p:nvSpPr>
          <p:cNvPr id="485" name="Google Shape;485;p73"/>
          <p:cNvSpPr txBox="1"/>
          <p:nvPr/>
        </p:nvSpPr>
        <p:spPr>
          <a:xfrm>
            <a:off x="459000" y="4154550"/>
            <a:ext cx="45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</a:rPr>
              <a:t>* </a:t>
            </a:r>
            <a:r>
              <a:rPr lang="en">
                <a:solidFill>
                  <a:srgbClr val="BF9000"/>
                </a:solidFill>
              </a:rPr>
              <a:t>Not just npm, but also Java, Python, etc.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86" name="Google Shape;486;p73"/>
          <p:cNvSpPr/>
          <p:nvPr/>
        </p:nvSpPr>
        <p:spPr>
          <a:xfrm>
            <a:off x="8640150" y="84675"/>
            <a:ext cx="431100" cy="431100"/>
          </a:xfrm>
          <a:prstGeom prst="star32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</a:t>
            </a:r>
            <a:endParaRPr/>
          </a:p>
        </p:txBody>
      </p:sp>
      <p:sp>
        <p:nvSpPr>
          <p:cNvPr id="492" name="Google Shape;49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control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Offer an internal-only official repository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Not in the company </a:t>
            </a:r>
            <a:r>
              <a:rPr lang="en"/>
              <a:t>approved </a:t>
            </a:r>
            <a:r>
              <a:rPr lang="en"/>
              <a:t>repository, gotta make a request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Yet security needs to respond quickly to complete reviews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Code builds should fail if attempting to use a public repository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Screen for approved versions installed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Bonus is a central place to review third party dependency usage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Review new versions before upgrading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Also do a signature check that current versions have not been tampered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Embed third party libs into the project code 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Not very scalable for larger projects/enterprises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May make applying even minor library upgrades harder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 possible alternative for smaller projects/budgets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Lack of MFA</a:t>
            </a:r>
            <a:endParaRPr sz="2500"/>
          </a:p>
        </p:txBody>
      </p:sp>
      <p:sp>
        <p:nvSpPr>
          <p:cNvPr id="498" name="Google Shape;49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folks don’t bother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Just a test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Confusing options?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I use a virtual or a physical device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last few years it has gotten easier to setup though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Heavy API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aware that MFA can still be used</a:t>
            </a:r>
            <a:endParaRPr/>
          </a:p>
        </p:txBody>
      </p:sp>
      <p:sp>
        <p:nvSpPr>
          <p:cNvPr id="499" name="Google Shape;499;p75"/>
          <p:cNvSpPr/>
          <p:nvPr/>
        </p:nvSpPr>
        <p:spPr>
          <a:xfrm>
            <a:off x="8640150" y="84675"/>
            <a:ext cx="431100" cy="431100"/>
          </a:xfrm>
          <a:prstGeom prst="star32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MFA? - Phishing</a:t>
            </a:r>
            <a:endParaRPr/>
          </a:p>
        </p:txBody>
      </p:sp>
      <p:sp>
        <p:nvSpPr>
          <p:cNvPr id="505" name="Google Shape;505;p76"/>
          <p:cNvSpPr txBox="1"/>
          <p:nvPr>
            <p:ph idx="1" type="body"/>
          </p:nvPr>
        </p:nvSpPr>
        <p:spPr>
          <a:xfrm>
            <a:off x="6619200" y="3560950"/>
            <a:ext cx="2191500" cy="14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3"/>
              </a:rPr>
              <a:t>https://www.techrepublic.com/article/phishing-attack-impersonates-amazon-web-services-to-steal-user-credentials/</a:t>
            </a:r>
            <a:endParaRPr sz="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/>
              <a:t>Image: </a:t>
            </a:r>
            <a:r>
              <a:rPr lang="en" sz="600"/>
              <a:t>Abnormal</a:t>
            </a:r>
            <a:r>
              <a:rPr lang="en" sz="600"/>
              <a:t> Security</a:t>
            </a:r>
            <a:endParaRPr sz="600"/>
          </a:p>
        </p:txBody>
      </p:sp>
      <p:pic>
        <p:nvPicPr>
          <p:cNvPr id="506" name="Google Shape;5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5" y="987475"/>
            <a:ext cx="5951549" cy="41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Reset Attacks</a:t>
            </a:r>
            <a:endParaRPr/>
          </a:p>
        </p:txBody>
      </p:sp>
      <p:sp>
        <p:nvSpPr>
          <p:cNvPr id="512" name="Google Shape;51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Attacker must compromise your e-mail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Did you 2FA protect your email </a:t>
            </a:r>
            <a:r>
              <a:rPr lang="en"/>
              <a:t>account?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Attacker can then reset your root credential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Protections: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dedicated email address that is not known/guessable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 your 2FA is also setup for that email account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let SMS recovery be an option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Federation/SAML Attacks</a:t>
            </a:r>
            <a:endParaRPr/>
          </a:p>
        </p:txBody>
      </p:sp>
      <p:sp>
        <p:nvSpPr>
          <p:cNvPr id="518" name="Google Shape;518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have MFA, strong passwords, federated identity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Attackers may target your technology platform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SolarWinds - </a:t>
            </a:r>
            <a:r>
              <a:rPr lang="en"/>
              <a:t>targeted</a:t>
            </a:r>
            <a:r>
              <a:rPr lang="en"/>
              <a:t> organization’s identity </a:t>
            </a:r>
            <a:r>
              <a:rPr lang="en"/>
              <a:t>provider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 service trusts what your identity provider says about the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Didn’t require cracking users passwords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Didn’t require having the MFA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VPN Vulnerabilities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assume your internal network is safe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Multi-factor authentication could be bypassed for the VPN too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Takeaway: Patch your stuff too and use MFA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IAM Policy for MFA</a:t>
            </a:r>
            <a:endParaRPr/>
          </a:p>
        </p:txBody>
      </p:sp>
      <p:pic>
        <p:nvPicPr>
          <p:cNvPr id="524" name="Google Shape;52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79121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9"/>
          <p:cNvSpPr txBox="1"/>
          <p:nvPr/>
        </p:nvSpPr>
        <p:spPr>
          <a:xfrm>
            <a:off x="4258650" y="1201875"/>
            <a:ext cx="38328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Deny actions unless MFA is present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Except those actions needed to setup MFA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(this is not for federated identities)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AWS: Allows MFA-authenticated IAM users to manage their own credentials on the My Security Credentials page</a:t>
            </a:r>
            <a:br>
              <a:rPr lang="en" sz="400"/>
            </a:br>
            <a:r>
              <a:rPr lang="en" sz="400"/>
              <a:t>https://docs.aws.amazon.com/IAM/latest/UserGuide/reference_policies_examples_aws_my-sec-creds-self-manage.html</a:t>
            </a:r>
            <a:endParaRPr sz="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MFA with API Calls</a:t>
            </a:r>
            <a:endParaRPr/>
          </a:p>
        </p:txBody>
      </p:sp>
      <p:sp>
        <p:nvSpPr>
          <p:cNvPr id="531" name="Google Shape;531;p80"/>
          <p:cNvSpPr txBox="1"/>
          <p:nvPr>
            <p:ph idx="1" type="body"/>
          </p:nvPr>
        </p:nvSpPr>
        <p:spPr>
          <a:xfrm>
            <a:off x="4945750" y="1152475"/>
            <a:ext cx="403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for developers using API keys to do day-to-day tasks.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Appropriate if a human is expected to authenticate daily.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For Compute instances you would use instance roles instead and not MFA credentials.</a:t>
            </a:r>
            <a:endParaRPr/>
          </a:p>
        </p:txBody>
      </p:sp>
      <p:pic>
        <p:nvPicPr>
          <p:cNvPr id="532" name="Google Shape;53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44" y="1114425"/>
            <a:ext cx="3910000" cy="14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0"/>
          <p:cNvSpPr txBox="1"/>
          <p:nvPr/>
        </p:nvSpPr>
        <p:spPr>
          <a:xfrm>
            <a:off x="184550" y="4740325"/>
            <a:ext cx="4698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4"/>
              </a:rPr>
              <a:t>https://docs.aws.amazon.com/IAM/latest/UserGuide/id_credentials_mfa_configure-api-require.html</a:t>
            </a:r>
            <a:br>
              <a:rPr lang="en" sz="500"/>
            </a:br>
            <a:r>
              <a:rPr lang="en" sz="500" u="sng">
                <a:solidFill>
                  <a:schemeClr val="hlink"/>
                </a:solidFill>
                <a:hlinkClick r:id="rId5"/>
              </a:rPr>
              <a:t>https://aws.amazon.com/premiumsupport/knowledge-center/authenticate-mfa-cli/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34" name="Google Shape;534;p80"/>
          <p:cNvSpPr txBox="1"/>
          <p:nvPr/>
        </p:nvSpPr>
        <p:spPr>
          <a:xfrm>
            <a:off x="425875" y="2777575"/>
            <a:ext cx="4367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aws sts get-session-token \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--serial-number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arn:aws:iam::123456789012:mfa/user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--token-code 123456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40" name="Google Shape;54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Attackers do attack “The Cloud”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Constant </a:t>
            </a:r>
            <a:r>
              <a:rPr lang="en"/>
              <a:t>Vigilance, </a:t>
            </a:r>
            <a:r>
              <a:rPr lang="en"/>
              <a:t>Mr. Potter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Defensive tools are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 shared responsibility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for SaaS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Validate your security assumptions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Was it pen tested?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Attackers can’t get in 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you detect intrusions if your assumption is wrong?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1"/>
          <p:cNvSpPr/>
          <p:nvPr/>
        </p:nvSpPr>
        <p:spPr>
          <a:xfrm>
            <a:off x="8640150" y="84675"/>
            <a:ext cx="431100" cy="431100"/>
          </a:xfrm>
          <a:prstGeom prst="star32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Walkthrough</a:t>
            </a:r>
            <a:r>
              <a:rPr lang="en"/>
              <a:t>: Object Storage Vulnerability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http://biz-app-prod.s3.us-east-2.amazonaws.com/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12" y="3979325"/>
            <a:ext cx="8650176" cy="6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88" y="2095500"/>
            <a:ext cx="79724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47" name="Google Shape;547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https://github.com/RhinoSecurityLabs/cloudgoat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Practice in a vulnerable cloud environment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slide clipart care of https://openclipart.org/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Demo</a:t>
            </a:r>
            <a:r>
              <a:rPr lang="en"/>
              <a:t> - Object Storage</a:t>
            </a:r>
            <a:endParaRPr/>
          </a:p>
        </p:txBody>
      </p:sp>
      <p:pic>
        <p:nvPicPr>
          <p:cNvPr id="101" name="Google Shape;101;p20" title="BSidesSATX2021 Common Cloud Vulnerabilities - Demo Object Storag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6922675" y="85175"/>
            <a:ext cx="2124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Object Storage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(quality may be better if you download the video locally for playback)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(Offline Backup)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3" y="1409700"/>
            <a:ext cx="83724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3429000"/>
            <a:ext cx="875347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4784200" y="713850"/>
            <a:ext cx="3370800" cy="491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Legit User</a:t>
            </a:r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4852625" y="2811475"/>
            <a:ext cx="3370800" cy="491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Attacker </a:t>
            </a:r>
            <a:r>
              <a:rPr i="1" lang="en"/>
              <a:t>(accidental data leak)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